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image" Target="../media/image5.png"/><Relationship Id="rId4" Type="http://schemas.openxmlformats.org/officeDocument/2006/relationships/image" Target="../media/image6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0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6C8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822960"/>
            <a:ext cx="105156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>
                <a:solidFill>
                  <a:srgbClr val="37E0C8"/>
                </a:solidFill>
                <a:latin typeface="Malgun Gothic"/>
              </a:rPr>
              <a:t>KUBERNETES GPU SHARING PLATFORM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554480"/>
            <a:ext cx="10698480" cy="1828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6200" b="1">
                <a:solidFill>
                  <a:srgbClr val="FFFFFF"/>
                </a:solidFill>
                <a:latin typeface="Malgun Gothic"/>
              </a:rPr>
              <a:t>GShare</a:t>
            </a:r>
          </a:p>
          <a:p>
            <a:pPr algn="l">
              <a:spcAft>
                <a:spcPts val="600"/>
              </a:spcAft>
            </a:pPr>
            <a:r>
              <a:rPr sz="2800" b="1">
                <a:solidFill>
                  <a:srgbClr val="6C8CFF"/>
                </a:solidFill>
                <a:latin typeface="Malgun Gothic"/>
              </a:rPr>
              <a:t>하나의 GPU 클러스터를 조직 전체가 나눠 씁니다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3703320"/>
            <a:ext cx="10515600" cy="10058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0">
                <a:solidFill>
                  <a:srgbClr val="CFD6F5"/>
                </a:solidFill>
                <a:latin typeface="Malgun Gothic"/>
              </a:rPr>
              <a:t>여러 조직·부서·사용자가 하나의 GPU 클러스터를 분할(fractional)·전용(exclusive)으로 나눠 쓰고,</a:t>
            </a:r>
          </a:p>
          <a:p>
            <a:pPr algn="l">
              <a:spcAft>
                <a:spcPts val="600"/>
              </a:spcAft>
            </a:pPr>
            <a:r>
              <a:rPr sz="1800" b="0">
                <a:solidFill>
                  <a:srgbClr val="CFD6F5"/>
                </a:solidFill>
                <a:latin typeface="Malgun Gothic"/>
              </a:rPr>
              <a:t>크레딧으로 과금·관리하는 GPU 공유 플랫폼.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22960" y="5029200"/>
            <a:ext cx="1944471" cy="502920"/>
          </a:xfrm>
          <a:prstGeom prst="roundRect">
            <a:avLst/>
          </a:prstGeom>
          <a:solidFill>
            <a:srgbClr val="161E3D"/>
          </a:solidFill>
          <a:ln w="15875">
            <a:solidFill>
              <a:srgbClr val="2630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22960" y="5029200"/>
            <a:ext cx="1944471" cy="50292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spcAft>
                <a:spcPts val="600"/>
              </a:spcAft>
            </a:pPr>
            <a:r>
              <a:rPr sz="1500" b="1">
                <a:solidFill>
                  <a:srgbClr val="37E0C8"/>
                </a:solidFill>
                <a:latin typeface="Malgun Gothic"/>
              </a:rPr>
              <a:t>분할·전용 혼용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2950311" y="5029200"/>
            <a:ext cx="2141067" cy="502920"/>
          </a:xfrm>
          <a:prstGeom prst="roundRect">
            <a:avLst/>
          </a:prstGeom>
          <a:solidFill>
            <a:srgbClr val="161E3D"/>
          </a:solidFill>
          <a:ln w="15875">
            <a:solidFill>
              <a:srgbClr val="2630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2950311" y="5029200"/>
            <a:ext cx="2141067" cy="50292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spcAft>
                <a:spcPts val="600"/>
              </a:spcAft>
            </a:pPr>
            <a:r>
              <a:rPr sz="1500" b="1">
                <a:solidFill>
                  <a:srgbClr val="37E0C8"/>
                </a:solidFill>
                <a:latin typeface="Malgun Gothic"/>
              </a:rPr>
              <a:t>크레딧 기반 과금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274258" y="5029200"/>
            <a:ext cx="2376982" cy="502920"/>
          </a:xfrm>
          <a:prstGeom prst="roundRect">
            <a:avLst/>
          </a:prstGeom>
          <a:solidFill>
            <a:srgbClr val="161E3D"/>
          </a:solidFill>
          <a:ln w="15875">
            <a:solidFill>
              <a:srgbClr val="2630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274258" y="5029200"/>
            <a:ext cx="2376982" cy="50292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spcAft>
                <a:spcPts val="600"/>
              </a:spcAft>
            </a:pPr>
            <a:r>
              <a:rPr sz="1500" b="1">
                <a:solidFill>
                  <a:srgbClr val="37E0C8"/>
                </a:solidFill>
                <a:latin typeface="Malgun Gothic"/>
              </a:rPr>
              <a:t>유휴 GPU 자동 회수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834120" y="5029200"/>
            <a:ext cx="2337663" cy="502920"/>
          </a:xfrm>
          <a:prstGeom prst="roundRect">
            <a:avLst/>
          </a:prstGeom>
          <a:solidFill>
            <a:srgbClr val="161E3D"/>
          </a:solidFill>
          <a:ln w="15875">
            <a:solidFill>
              <a:srgbClr val="2630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834120" y="5029200"/>
            <a:ext cx="2337663" cy="50292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spcAft>
                <a:spcPts val="600"/>
              </a:spcAft>
            </a:pPr>
            <a:r>
              <a:rPr sz="1500" b="1">
                <a:solidFill>
                  <a:srgbClr val="37E0C8"/>
                </a:solidFill>
                <a:latin typeface="Malgun Gothic"/>
              </a:rPr>
              <a:t>멀티 클러스터 연동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22960" y="6035040"/>
            <a:ext cx="100584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9AA6CF"/>
                </a:solidFill>
                <a:latin typeface="Malgun Gothic"/>
              </a:rPr>
              <a:t>GPU를 직접 쪼개는 대신, 그 위에서 누가·얼마나·어떤 비용으로 쓰는지를 책임지는 제어 영역.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0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FFB8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457200"/>
            <a:ext cx="109728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FFB86B"/>
                </a:solidFill>
                <a:latin typeface="Malgun Gothic"/>
              </a:rPr>
              <a:t>왜 필요한가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777240"/>
            <a:ext cx="11064240" cy="8686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FFFFFF"/>
                </a:solidFill>
                <a:latin typeface="Malgun Gothic"/>
              </a:rPr>
              <a:t>GPU는 비싼데, 늘 누군가는 놀고 있습니다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6455664"/>
            <a:ext cx="100584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000" b="0">
                <a:solidFill>
                  <a:srgbClr val="9AA6CF"/>
                </a:solidFill>
                <a:latin typeface="Malgun Gothic"/>
              </a:rPr>
              <a:t>GShare · 쿠버네티스 GPU 공유 플랫폼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828800"/>
            <a:ext cx="5303520" cy="4206240"/>
          </a:xfrm>
          <a:prstGeom prst="roundRect">
            <a:avLst/>
          </a:prstGeom>
          <a:solidFill>
            <a:srgbClr val="2A1624"/>
          </a:solidFill>
          <a:ln w="19050">
            <a:solidFill>
              <a:srgbClr val="5A274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14400" y="2011680"/>
            <a:ext cx="484632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000" b="1">
                <a:solidFill>
                  <a:srgbClr val="FF7A9C"/>
                </a:solidFill>
                <a:latin typeface="Malgun Gothic"/>
              </a:rPr>
              <a:t>기존 방식의 한계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2514600"/>
            <a:ext cx="4846320" cy="33832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1100"/>
              </a:spcAft>
            </a:pPr>
            <a:r>
              <a:rPr sz="1600" b="0">
                <a:solidFill>
                  <a:srgbClr val="DDE3F7"/>
                </a:solidFill>
                <a:latin typeface="Malgun Gothic"/>
              </a:rPr>
              <a:t>✕  1인 1카드 전용 할당 → 점유 시간 대부분 GPU 유휴</a:t>
            </a:r>
          </a:p>
          <a:p>
            <a:pPr algn="l">
              <a:spcAft>
                <a:spcPts val="1100"/>
              </a:spcAft>
            </a:pPr>
            <a:r>
              <a:rPr sz="1600" b="0">
                <a:solidFill>
                  <a:srgbClr val="DDE3F7"/>
                </a:solidFill>
                <a:latin typeface="Malgun Gothic"/>
              </a:rPr>
              <a:t>✕  단순 time-slicing·분할은 비용 귀속·한도 관리가 없음</a:t>
            </a:r>
          </a:p>
          <a:p>
            <a:pPr algn="l">
              <a:spcAft>
                <a:spcPts val="1100"/>
              </a:spcAft>
            </a:pPr>
            <a:r>
              <a:rPr sz="1600" b="0">
                <a:solidFill>
                  <a:srgbClr val="DDE3F7"/>
                </a:solidFill>
                <a:latin typeface="Malgun Gothic"/>
              </a:rPr>
              <a:t>✕  유휴 세션이 카드를 붙잡아 대기열만 길어짐</a:t>
            </a:r>
          </a:p>
          <a:p>
            <a:pPr algn="l">
              <a:spcAft>
                <a:spcPts val="1100"/>
              </a:spcAft>
            </a:pPr>
            <a:r>
              <a:rPr sz="1600" b="0">
                <a:solidFill>
                  <a:srgbClr val="DDE3F7"/>
                </a:solidFill>
                <a:latin typeface="Malgun Gothic"/>
              </a:rPr>
              <a:t>✕  부서·조직별 예산 통제·감사 추적이 어려움</a:t>
            </a:r>
          </a:p>
          <a:p>
            <a:pPr algn="l">
              <a:spcAft>
                <a:spcPts val="1100"/>
              </a:spcAft>
            </a:pPr>
            <a:r>
              <a:rPr sz="1600" b="0">
                <a:solidFill>
                  <a:srgbClr val="DDE3F7"/>
                </a:solidFill>
                <a:latin typeface="Malgun Gothic"/>
              </a:rPr>
              <a:t>✕  큰 작업이 들어갈 빈 카드가 조각나 사라짐(단편화)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63640" y="1828800"/>
            <a:ext cx="5303520" cy="4206240"/>
          </a:xfrm>
          <a:prstGeom prst="roundRect">
            <a:avLst/>
          </a:prstGeom>
          <a:solidFill>
            <a:srgbClr val="132624"/>
          </a:solidFill>
          <a:ln w="19050">
            <a:solidFill>
              <a:srgbClr val="22564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37960" y="2011680"/>
            <a:ext cx="484632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000" b="1">
                <a:solidFill>
                  <a:srgbClr val="37E0C8"/>
                </a:solidFill>
                <a:latin typeface="Malgun Gothic"/>
              </a:rPr>
              <a:t>GShare의 접근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37960" y="2514600"/>
            <a:ext cx="4846320" cy="33832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1100"/>
              </a:spcAft>
            </a:pPr>
            <a:r>
              <a:rPr sz="1600" b="0">
                <a:solidFill>
                  <a:srgbClr val="DDE3F7"/>
                </a:solidFill>
                <a:latin typeface="Malgun Gothic"/>
              </a:rPr>
              <a:t>✓  분할·전용을 한 클러스터에서 혼용</a:t>
            </a:r>
          </a:p>
          <a:p>
            <a:pPr algn="l">
              <a:spcAft>
                <a:spcPts val="1100"/>
              </a:spcAft>
            </a:pPr>
            <a:r>
              <a:rPr sz="1600" b="0">
                <a:solidFill>
                  <a:srgbClr val="DDE3F7"/>
                </a:solidFill>
                <a:latin typeface="Malgun Gothic"/>
              </a:rPr>
              <a:t>✓  점유율(occupancy) 기반 과금 — 쓴 만큼 크레딧 차감</a:t>
            </a:r>
          </a:p>
          <a:p>
            <a:pPr algn="l">
              <a:spcAft>
                <a:spcPts val="1100"/>
              </a:spcAft>
            </a:pPr>
            <a:r>
              <a:rPr sz="1600" b="0">
                <a:solidFill>
                  <a:srgbClr val="DDE3F7"/>
                </a:solidFill>
                <a:latin typeface="Malgun Gothic"/>
              </a:rPr>
              <a:t>✓  유휴 GPU는 자동 일시정지로 즉시 회수, 작업은 보존</a:t>
            </a:r>
          </a:p>
          <a:p>
            <a:pPr algn="l">
              <a:spcAft>
                <a:spcPts val="1100"/>
              </a:spcAft>
            </a:pPr>
            <a:r>
              <a:rPr sz="1600" b="0">
                <a:solidFill>
                  <a:srgbClr val="DDE3F7"/>
                </a:solidFill>
                <a:latin typeface="Malgun Gothic"/>
              </a:rPr>
              <a:t>✓  계층 크레딧·예산 게이트·자원 정책으로 한도 관리</a:t>
            </a:r>
          </a:p>
          <a:p>
            <a:pPr algn="l">
              <a:spcAft>
                <a:spcPts val="1100"/>
              </a:spcAft>
            </a:pPr>
            <a:r>
              <a:rPr sz="1600" b="0">
                <a:solidFill>
                  <a:srgbClr val="DDE3F7"/>
                </a:solidFill>
                <a:latin typeface="Malgun Gothic"/>
              </a:rPr>
              <a:t>✓  점유율을 고려한 bin-packing으로 빈 카드 보존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0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37E0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457200"/>
            <a:ext cx="109728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37E0C8"/>
                </a:solidFill>
                <a:latin typeface="Malgun Gothic"/>
              </a:rPr>
              <a:t>핵심 가치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777240"/>
            <a:ext cx="11064240" cy="8686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FFFFFF"/>
                </a:solidFill>
                <a:latin typeface="Malgun Gothic"/>
              </a:rPr>
              <a:t>한눈에 보는 GShare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6455664"/>
            <a:ext cx="100584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000" b="0">
                <a:solidFill>
                  <a:srgbClr val="9AA6CF"/>
                </a:solidFill>
                <a:latin typeface="Malgun Gothic"/>
              </a:rPr>
              <a:t>GShare · 쿠버네티스 GPU 공유 플랫폼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2011680"/>
            <a:ext cx="2606040" cy="2103120"/>
          </a:xfrm>
          <a:prstGeom prst="roundRect">
            <a:avLst/>
          </a:prstGeom>
          <a:solidFill>
            <a:srgbClr val="161E3D"/>
          </a:solidFill>
          <a:ln w="15875">
            <a:solidFill>
              <a:srgbClr val="2630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640080" y="2011680"/>
            <a:ext cx="2606040" cy="109728"/>
          </a:xfrm>
          <a:prstGeom prst="rect">
            <a:avLst/>
          </a:prstGeom>
          <a:solidFill>
            <a:srgbClr val="6C8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85800" y="2468880"/>
            <a:ext cx="251460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600"/>
              </a:spcAft>
            </a:pPr>
            <a:r>
              <a:rPr sz="2400" b="1">
                <a:solidFill>
                  <a:srgbClr val="6C8CFF"/>
                </a:solidFill>
                <a:latin typeface="Malgun Gothic"/>
              </a:rPr>
              <a:t>2가지 모드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3383280"/>
            <a:ext cx="242316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spcAft>
                <a:spcPts val="600"/>
              </a:spcAft>
            </a:pPr>
            <a:r>
              <a:rPr sz="1500" b="0">
                <a:solidFill>
                  <a:srgbClr val="9AA6CF"/>
                </a:solidFill>
                <a:latin typeface="Malgun Gothic"/>
              </a:rPr>
              <a:t>분할 vGPU · 전용 풀카드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474720" y="2011680"/>
            <a:ext cx="2606040" cy="2103120"/>
          </a:xfrm>
          <a:prstGeom prst="roundRect">
            <a:avLst/>
          </a:prstGeom>
          <a:solidFill>
            <a:srgbClr val="161E3D"/>
          </a:solidFill>
          <a:ln w="15875">
            <a:solidFill>
              <a:srgbClr val="2630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3474720" y="2011680"/>
            <a:ext cx="2606040" cy="109728"/>
          </a:xfrm>
          <a:prstGeom prst="rect">
            <a:avLst/>
          </a:prstGeom>
          <a:solidFill>
            <a:srgbClr val="37E0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3520440" y="2468880"/>
            <a:ext cx="251460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600"/>
              </a:spcAft>
            </a:pPr>
            <a:r>
              <a:rPr sz="2400" b="1">
                <a:solidFill>
                  <a:srgbClr val="37E0C8"/>
                </a:solidFill>
                <a:latin typeface="Malgun Gothic"/>
              </a:rPr>
              <a:t>4계층 크레딧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566160" y="3383280"/>
            <a:ext cx="242316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spcAft>
                <a:spcPts val="600"/>
              </a:spcAft>
            </a:pPr>
            <a:r>
              <a:rPr sz="1500" b="0">
                <a:solidFill>
                  <a:srgbClr val="9AA6CF"/>
                </a:solidFill>
                <a:latin typeface="Malgun Gothic"/>
              </a:rPr>
              <a:t>시스템 → 조직 → 부서 → 개인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309360" y="2011680"/>
            <a:ext cx="2606040" cy="2103120"/>
          </a:xfrm>
          <a:prstGeom prst="roundRect">
            <a:avLst/>
          </a:prstGeom>
          <a:solidFill>
            <a:srgbClr val="161E3D"/>
          </a:solidFill>
          <a:ln w="15875">
            <a:solidFill>
              <a:srgbClr val="2630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6309360" y="2011680"/>
            <a:ext cx="2606040" cy="109728"/>
          </a:xfrm>
          <a:prstGeom prst="rect">
            <a:avLst/>
          </a:prstGeom>
          <a:solidFill>
            <a:srgbClr val="FFB8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355080" y="2468880"/>
            <a:ext cx="251460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600"/>
              </a:spcAft>
            </a:pPr>
            <a:r>
              <a:rPr sz="2400" b="1">
                <a:solidFill>
                  <a:srgbClr val="FFB86B"/>
                </a:solidFill>
                <a:latin typeface="Malgun Gothic"/>
              </a:rPr>
              <a:t>유휴 자동 회수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00800" y="3383280"/>
            <a:ext cx="242316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spcAft>
                <a:spcPts val="600"/>
              </a:spcAft>
            </a:pPr>
            <a:r>
              <a:rPr sz="1500" b="0">
                <a:solidFill>
                  <a:srgbClr val="9AA6CF"/>
                </a:solidFill>
                <a:latin typeface="Malgun Gothic"/>
              </a:rPr>
              <a:t>idle GPU 자동 일시정지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9144000" y="2011680"/>
            <a:ext cx="2606040" cy="2103120"/>
          </a:xfrm>
          <a:prstGeom prst="roundRect">
            <a:avLst/>
          </a:prstGeom>
          <a:solidFill>
            <a:srgbClr val="161E3D"/>
          </a:solidFill>
          <a:ln w="15875">
            <a:solidFill>
              <a:srgbClr val="2630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9144000" y="2011680"/>
            <a:ext cx="2606040" cy="109728"/>
          </a:xfrm>
          <a:prstGeom prst="rect">
            <a:avLst/>
          </a:prstGeom>
          <a:solidFill>
            <a:srgbClr val="FF7A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9189720" y="2468880"/>
            <a:ext cx="251460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600"/>
              </a:spcAft>
            </a:pPr>
            <a:r>
              <a:rPr sz="2400" b="1">
                <a:solidFill>
                  <a:srgbClr val="FF7A9C"/>
                </a:solidFill>
                <a:latin typeface="Malgun Gothic"/>
              </a:rPr>
              <a:t>멀티 클러스터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235440" y="3383280"/>
            <a:ext cx="242316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spcAft>
                <a:spcPts val="600"/>
              </a:spcAft>
            </a:pPr>
            <a:r>
              <a:rPr sz="1500" b="0">
                <a:solidFill>
                  <a:srgbClr val="9AA6CF"/>
                </a:solidFill>
                <a:latin typeface="Malgun Gothic"/>
              </a:rPr>
              <a:t>외부 GPU 클러스터 연동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40080" y="4572000"/>
            <a:ext cx="10899648" cy="1371600"/>
          </a:xfrm>
          <a:prstGeom prst="roundRect">
            <a:avLst/>
          </a:prstGeom>
          <a:solidFill>
            <a:srgbClr val="121933"/>
          </a:solidFill>
          <a:ln w="15875">
            <a:solidFill>
              <a:srgbClr val="2630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1005840" y="4754880"/>
            <a:ext cx="10241280" cy="10972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600"/>
              </a:spcAft>
            </a:pPr>
            <a:r>
              <a:rPr sz="1900" b="0">
                <a:solidFill>
                  <a:srgbClr val="EEF1FB"/>
                </a:solidFill>
                <a:latin typeface="Malgun Gothic"/>
              </a:rPr>
              <a:t>실제 GPU 분할은 HAMi(분할 vGPU)와 전용 풀카드가 맡고,</a:t>
            </a:r>
          </a:p>
          <a:p>
            <a:pPr algn="l">
              <a:spcAft>
                <a:spcPts val="600"/>
              </a:spcAft>
            </a:pPr>
            <a:r>
              <a:rPr sz="1900" b="1">
                <a:solidFill>
                  <a:srgbClr val="FFFFFF"/>
                </a:solidFill>
                <a:latin typeface="Malgun Gothic"/>
              </a:rPr>
              <a:t>GShare는 그 위에서 배치·과금·회수·권한을 하나의 콘솔로 통합 운영합니다.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0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6C8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457200"/>
            <a:ext cx="109728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6C8CFF"/>
                </a:solidFill>
                <a:latin typeface="Malgun Gothic"/>
              </a:rPr>
              <a:t>핵심 기능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777240"/>
            <a:ext cx="11064240" cy="8686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FFFFFF"/>
                </a:solidFill>
                <a:latin typeface="Malgun Gothic"/>
              </a:rPr>
              <a:t>분할 위에 얹은 운영 지능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6455664"/>
            <a:ext cx="100584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000" b="0">
                <a:solidFill>
                  <a:srgbClr val="9AA6CF"/>
                </a:solidFill>
                <a:latin typeface="Malgun Gothic"/>
              </a:rPr>
              <a:t>GShare · 쿠버네티스 GPU 공유 플랫폼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828800"/>
            <a:ext cx="3511296" cy="1965960"/>
          </a:xfrm>
          <a:prstGeom prst="roundRect">
            <a:avLst/>
          </a:prstGeom>
          <a:solidFill>
            <a:srgbClr val="161E3D"/>
          </a:solidFill>
          <a:ln w="15875">
            <a:solidFill>
              <a:srgbClr val="2630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640080" y="1828800"/>
            <a:ext cx="91440" cy="1965960"/>
          </a:xfrm>
          <a:prstGeom prst="rect">
            <a:avLst/>
          </a:prstGeom>
          <a:solidFill>
            <a:srgbClr val="6C8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96112" y="2011680"/>
            <a:ext cx="3054096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1">
                <a:solidFill>
                  <a:srgbClr val="FFFFFF"/>
                </a:solidFill>
                <a:latin typeface="Malgun Gothic"/>
              </a:rPr>
              <a:t>점유율을 고려한 bin-packing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96112" y="2578608"/>
            <a:ext cx="3054096" cy="1143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9AA6CF"/>
                </a:solidFill>
                <a:latin typeface="Malgun Gothic"/>
              </a:rPr>
              <a:t>VRAM·코어 두 축의 잔여를 함께 보는 best-fit 배치. 빈 카드를 보존해 전용·대형 작업 수용력 유지.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334256" y="1828800"/>
            <a:ext cx="3511296" cy="1965960"/>
          </a:xfrm>
          <a:prstGeom prst="roundRect">
            <a:avLst/>
          </a:prstGeom>
          <a:solidFill>
            <a:srgbClr val="161E3D"/>
          </a:solidFill>
          <a:ln w="15875">
            <a:solidFill>
              <a:srgbClr val="2630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4334256" y="1828800"/>
            <a:ext cx="91440" cy="1965960"/>
          </a:xfrm>
          <a:prstGeom prst="rect">
            <a:avLst/>
          </a:prstGeom>
          <a:solidFill>
            <a:srgbClr val="37E0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590288" y="2011680"/>
            <a:ext cx="3054096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1">
                <a:solidFill>
                  <a:srgbClr val="FFFFFF"/>
                </a:solidFill>
                <a:latin typeface="Malgun Gothic"/>
              </a:rPr>
              <a:t>유휴 자동 일시정지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90288" y="2578608"/>
            <a:ext cx="3054096" cy="1143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9AA6CF"/>
                </a:solidFill>
                <a:latin typeface="Malgun Gothic"/>
              </a:rPr>
              <a:t>유휴(util≈0) 세션을 종료가 아닌 자동 일시정지로 회수. 세션·볼륨·크레딧은 보존, 언제든 재개.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028432" y="1828800"/>
            <a:ext cx="3511296" cy="1965960"/>
          </a:xfrm>
          <a:prstGeom prst="roundRect">
            <a:avLst/>
          </a:prstGeom>
          <a:solidFill>
            <a:srgbClr val="161E3D"/>
          </a:solidFill>
          <a:ln w="15875">
            <a:solidFill>
              <a:srgbClr val="2630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8028432" y="1828800"/>
            <a:ext cx="91440" cy="1965960"/>
          </a:xfrm>
          <a:prstGeom prst="rect">
            <a:avLst/>
          </a:prstGeom>
          <a:solidFill>
            <a:srgbClr val="FFB8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284464" y="2011680"/>
            <a:ext cx="3054096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1">
                <a:solidFill>
                  <a:srgbClr val="FFFFFF"/>
                </a:solidFill>
                <a:latin typeface="Malgun Gothic"/>
              </a:rPr>
              <a:t>무손실 일시정지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84464" y="2578608"/>
            <a:ext cx="3054096" cy="1143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9AA6CF"/>
                </a:solidFill>
                <a:latin typeface="Malgun Gothic"/>
              </a:rPr>
              <a:t>cuda-checkpoint로 GPU 메모리 상태를 보존한 채 카드를 반환하고 재개 시 그대로 복원. 모델 재로딩 비용 0.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40080" y="4023360"/>
            <a:ext cx="3511296" cy="1965960"/>
          </a:xfrm>
          <a:prstGeom prst="roundRect">
            <a:avLst/>
          </a:prstGeom>
          <a:solidFill>
            <a:srgbClr val="161E3D"/>
          </a:solidFill>
          <a:ln w="15875">
            <a:solidFill>
              <a:srgbClr val="2630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640080" y="4023360"/>
            <a:ext cx="91440" cy="1965960"/>
          </a:xfrm>
          <a:prstGeom prst="rect">
            <a:avLst/>
          </a:prstGeom>
          <a:solidFill>
            <a:srgbClr val="6C8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96112" y="4206240"/>
            <a:ext cx="3054096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1">
                <a:solidFill>
                  <a:srgbClr val="FFFFFF"/>
                </a:solidFill>
                <a:latin typeface="Malgun Gothic"/>
              </a:rPr>
              <a:t>계층 크레딧 · 예산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96112" y="4773168"/>
            <a:ext cx="3054096" cy="1143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9AA6CF"/>
                </a:solidFill>
                <a:latin typeface="Malgun Gothic"/>
              </a:rPr>
              <a:t>시스템→조직→부서→개인 배분. 세션은 본인 지갑에서만 과금, 범위별 예산 게이트·월 리필.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334256" y="4023360"/>
            <a:ext cx="3511296" cy="1965960"/>
          </a:xfrm>
          <a:prstGeom prst="roundRect">
            <a:avLst/>
          </a:prstGeom>
          <a:solidFill>
            <a:srgbClr val="161E3D"/>
          </a:solidFill>
          <a:ln w="15875">
            <a:solidFill>
              <a:srgbClr val="2630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4334256" y="4023360"/>
            <a:ext cx="91440" cy="1965960"/>
          </a:xfrm>
          <a:prstGeom prst="rect">
            <a:avLst/>
          </a:prstGeom>
          <a:solidFill>
            <a:srgbClr val="37E0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4590288" y="4206240"/>
            <a:ext cx="3054096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1">
                <a:solidFill>
                  <a:srgbClr val="FFFFFF"/>
                </a:solidFill>
                <a:latin typeface="Malgun Gothic"/>
              </a:rPr>
              <a:t>자원 정책 · 한도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590288" y="4773168"/>
            <a:ext cx="3054096" cy="1143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9AA6CF"/>
                </a:solidFill>
                <a:latin typeface="Malgun Gothic"/>
              </a:rPr>
              <a:t>동시 실행 수·자원 총량·유휴 타임아웃을 정책으로 통제. 사용자→부서→조직→공통 순으로 해석.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8028432" y="4023360"/>
            <a:ext cx="3511296" cy="1965960"/>
          </a:xfrm>
          <a:prstGeom prst="roundRect">
            <a:avLst/>
          </a:prstGeom>
          <a:solidFill>
            <a:srgbClr val="161E3D"/>
          </a:solidFill>
          <a:ln w="15875">
            <a:solidFill>
              <a:srgbClr val="2630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8028432" y="4023360"/>
            <a:ext cx="91440" cy="1965960"/>
          </a:xfrm>
          <a:prstGeom prst="rect">
            <a:avLst/>
          </a:prstGeom>
          <a:solidFill>
            <a:srgbClr val="FFB8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8284464" y="4206240"/>
            <a:ext cx="3054096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1">
                <a:solidFill>
                  <a:srgbClr val="FFFFFF"/>
                </a:solidFill>
                <a:latin typeface="Malgun Gothic"/>
              </a:rPr>
              <a:t>대화형 세션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284464" y="4773168"/>
            <a:ext cx="3054096" cy="1143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9AA6CF"/>
                </a:solidFill>
                <a:latin typeface="Malgun Gothic"/>
              </a:rPr>
              <a:t>VSCode·JupyterLab·웹터미널을 1회용 링크로 즉시 접속. 볼륨·스냅샷·감사 로그까지 콘솔 한 곳에서.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0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37E0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457200"/>
            <a:ext cx="109728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37E0C8"/>
                </a:solidFill>
                <a:latin typeface="Malgun Gothic"/>
              </a:rPr>
              <a:t>동작 방식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777240"/>
            <a:ext cx="11064240" cy="8686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FFFFFF"/>
                </a:solidFill>
                <a:latin typeface="Malgun Gothic"/>
              </a:rPr>
              <a:t>세션 생성 한 번에 일어나는 일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6455664"/>
            <a:ext cx="100584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000" b="0">
                <a:solidFill>
                  <a:srgbClr val="9AA6CF"/>
                </a:solidFill>
                <a:latin typeface="Malgun Gothic"/>
              </a:rPr>
              <a:t>GShare · 쿠버네티스 GPU 공유 플랫폼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691640"/>
            <a:ext cx="109728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9AA6CF"/>
                </a:solidFill>
                <a:latin typeface="Malgun Gothic"/>
              </a:rPr>
              <a:t>요청은 허용 검사를 순서대로 통과해야 기동되고, 그때부터 점유율 기반 과금이 시작됩니다.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2468880"/>
            <a:ext cx="2606040" cy="2743200"/>
          </a:xfrm>
          <a:prstGeom prst="roundRect">
            <a:avLst/>
          </a:prstGeom>
          <a:solidFill>
            <a:srgbClr val="161E3D"/>
          </a:solidFill>
          <a:ln w="15875">
            <a:solidFill>
              <a:srgbClr val="2630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68680" y="2697480"/>
            <a:ext cx="214884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6C8CFF"/>
                </a:solidFill>
                <a:latin typeface="Malgun Gothic"/>
              </a:rPr>
              <a:t>STEP 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68680" y="3108960"/>
            <a:ext cx="214884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FFFFFF"/>
                </a:solidFill>
                <a:latin typeface="Malgun Gothic"/>
              </a:rPr>
              <a:t>선택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68680" y="3794760"/>
            <a:ext cx="2148840" cy="12801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9AA6CF"/>
                </a:solidFill>
                <a:latin typeface="Malgun Gothic"/>
              </a:rPr>
              <a:t>오퍼링(GPU 모델·티어)·이미지·볼륨을 고르면 예상 크레딧을 표시.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227832" y="3474720"/>
            <a:ext cx="27432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spcAft>
                <a:spcPts val="600"/>
              </a:spcAft>
            </a:pPr>
            <a:r>
              <a:rPr sz="3400" b="1">
                <a:solidFill>
                  <a:srgbClr val="6C8CFF"/>
                </a:solidFill>
                <a:latin typeface="Malgun Gothic"/>
              </a:rPr>
              <a:t>›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3447288" y="2468880"/>
            <a:ext cx="2606040" cy="2743200"/>
          </a:xfrm>
          <a:prstGeom prst="roundRect">
            <a:avLst/>
          </a:prstGeom>
          <a:solidFill>
            <a:srgbClr val="161E3D"/>
          </a:solidFill>
          <a:ln w="15875">
            <a:solidFill>
              <a:srgbClr val="2630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3675888" y="2697480"/>
            <a:ext cx="214884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6C8CFF"/>
                </a:solidFill>
                <a:latin typeface="Malgun Gothic"/>
              </a:rPr>
              <a:t>STEP 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675888" y="3108960"/>
            <a:ext cx="214884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FFFFFF"/>
                </a:solidFill>
                <a:latin typeface="Malgun Gothic"/>
              </a:rPr>
              <a:t>허용 검사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675888" y="3794760"/>
            <a:ext cx="2148840" cy="12801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9AA6CF"/>
                </a:solidFill>
                <a:latin typeface="Malgun Gothic"/>
              </a:rPr>
              <a:t>정책 한도 → 예산 → 크레딧 hold → 점유율을 고려한 VRAM 예약 순으로 통과.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035040" y="3474720"/>
            <a:ext cx="27432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spcAft>
                <a:spcPts val="600"/>
              </a:spcAft>
            </a:pPr>
            <a:r>
              <a:rPr sz="3400" b="1">
                <a:solidFill>
                  <a:srgbClr val="6C8CFF"/>
                </a:solidFill>
                <a:latin typeface="Malgun Gothic"/>
              </a:rPr>
              <a:t>›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254496" y="2468880"/>
            <a:ext cx="2606040" cy="2743200"/>
          </a:xfrm>
          <a:prstGeom prst="roundRect">
            <a:avLst/>
          </a:prstGeom>
          <a:solidFill>
            <a:srgbClr val="161E3D"/>
          </a:solidFill>
          <a:ln w="15875">
            <a:solidFill>
              <a:srgbClr val="2630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83096" y="2697480"/>
            <a:ext cx="214884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6C8CFF"/>
                </a:solidFill>
                <a:latin typeface="Malgun Gothic"/>
              </a:rPr>
              <a:t>STEP 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83096" y="3108960"/>
            <a:ext cx="214884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FFFFFF"/>
                </a:solidFill>
                <a:latin typeface="Malgun Gothic"/>
              </a:rPr>
              <a:t>기동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83096" y="3794760"/>
            <a:ext cx="2148840" cy="12801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9AA6CF"/>
                </a:solidFill>
                <a:latin typeface="Malgun Gothic"/>
              </a:rPr>
              <a:t>제어 영역이 CR 적용 → operator가 파드·서비스·인그레스 생성.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42248" y="3474720"/>
            <a:ext cx="27432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spcAft>
                <a:spcPts val="600"/>
              </a:spcAft>
            </a:pPr>
            <a:r>
              <a:rPr sz="3400" b="1">
                <a:solidFill>
                  <a:srgbClr val="6C8CFF"/>
                </a:solidFill>
                <a:latin typeface="Malgun Gothic"/>
              </a:rPr>
              <a:t>›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061704" y="2468880"/>
            <a:ext cx="2606040" cy="2743200"/>
          </a:xfrm>
          <a:prstGeom prst="roundRect">
            <a:avLst/>
          </a:prstGeom>
          <a:solidFill>
            <a:srgbClr val="161E3D"/>
          </a:solidFill>
          <a:ln w="15875">
            <a:solidFill>
              <a:srgbClr val="2630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9290304" y="2697480"/>
            <a:ext cx="214884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6C8CFF"/>
                </a:solidFill>
                <a:latin typeface="Malgun Gothic"/>
              </a:rPr>
              <a:t>STEP 4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290304" y="3108960"/>
            <a:ext cx="214884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FFFFFF"/>
                </a:solidFill>
                <a:latin typeface="Malgun Gothic"/>
              </a:rPr>
              <a:t>과금 · 회수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290304" y="3794760"/>
            <a:ext cx="2148840" cy="12801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9AA6CF"/>
                </a:solidFill>
                <a:latin typeface="Malgun Gothic"/>
              </a:rPr>
              <a:t>running 콜백부터 과금 시작, 유휴 시 자동 일시정지로 GPU 반환.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0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37E0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457200"/>
            <a:ext cx="109728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37E0C8"/>
                </a:solidFill>
                <a:latin typeface="Malgun Gothic"/>
              </a:rPr>
              <a:t>데모 · 사용자 콘솔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777240"/>
            <a:ext cx="11064240" cy="8686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FFFFFF"/>
                </a:solidFill>
                <a:latin typeface="Malgun Gothic"/>
              </a:rPr>
              <a:t>실제 콘솔 — 사용자 화면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6455664"/>
            <a:ext cx="100584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000" b="0">
                <a:solidFill>
                  <a:srgbClr val="9AA6CF"/>
                </a:solidFill>
                <a:latin typeface="Malgun Gothic"/>
              </a:rPr>
              <a:t>GShare · 쿠버네티스 GPU 공유 플랫폼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645920"/>
            <a:ext cx="109728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9AA6CF"/>
                </a:solidFill>
                <a:latin typeface="Malgun Gothic"/>
              </a:rPr>
              <a:t>세션을 직접 만들고, 접속하고, 크레딧을 확인하는 셀프서비스 콘솔.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2286000"/>
            <a:ext cx="3511296" cy="2491740"/>
          </a:xfrm>
          <a:prstGeom prst="roundRect">
            <a:avLst/>
          </a:prstGeom>
          <a:solidFill>
            <a:srgbClr val="161E3D"/>
          </a:solidFill>
          <a:ln w="15875">
            <a:solidFill>
              <a:srgbClr val="2630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667512" y="2313432"/>
            <a:ext cx="3456432" cy="274320"/>
          </a:xfrm>
          <a:prstGeom prst="rect">
            <a:avLst/>
          </a:prstGeom>
          <a:solidFill>
            <a:srgbClr val="1219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804672" y="2386584"/>
            <a:ext cx="91440" cy="91440"/>
          </a:xfrm>
          <a:prstGeom prst="ellipse">
            <a:avLst/>
          </a:prstGeom>
          <a:solidFill>
            <a:srgbClr val="FF5F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987552" y="2386584"/>
            <a:ext cx="91440" cy="91440"/>
          </a:xfrm>
          <a:prstGeom prst="ellipse">
            <a:avLst/>
          </a:prstGeom>
          <a:solidFill>
            <a:srgbClr val="FEBC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1170432" y="2386584"/>
            <a:ext cx="91440" cy="91440"/>
          </a:xfrm>
          <a:prstGeom prst="ellipse">
            <a:avLst/>
          </a:prstGeom>
          <a:solidFill>
            <a:srgbClr val="28C8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3" name="Picture 12" descr="02-user-seoyeon-dashboar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4944" y="2560320"/>
            <a:ext cx="3401568" cy="212598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58368" y="4869180"/>
            <a:ext cx="3511296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FFFFFF"/>
                </a:solidFill>
                <a:latin typeface="Malgun Gothic"/>
              </a:rPr>
              <a:t>대시보드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58368" y="5207508"/>
            <a:ext cx="3511296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250" b="0">
                <a:solidFill>
                  <a:srgbClr val="9AA6CF"/>
                </a:solidFill>
                <a:latin typeface="Malgun Gothic"/>
              </a:rPr>
              <a:t>내 자원·크레딧·GPU 가용성 한눈에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334256" y="2286000"/>
            <a:ext cx="3511296" cy="2491740"/>
          </a:xfrm>
          <a:prstGeom prst="roundRect">
            <a:avLst/>
          </a:prstGeom>
          <a:solidFill>
            <a:srgbClr val="161E3D"/>
          </a:solidFill>
          <a:ln w="15875">
            <a:solidFill>
              <a:srgbClr val="2630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4361688" y="2313432"/>
            <a:ext cx="3456432" cy="274320"/>
          </a:xfrm>
          <a:prstGeom prst="rect">
            <a:avLst/>
          </a:prstGeom>
          <a:solidFill>
            <a:srgbClr val="1219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4498848" y="2386584"/>
            <a:ext cx="91440" cy="91440"/>
          </a:xfrm>
          <a:prstGeom prst="ellipse">
            <a:avLst/>
          </a:prstGeom>
          <a:solidFill>
            <a:srgbClr val="FF5F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4681728" y="2386584"/>
            <a:ext cx="91440" cy="91440"/>
          </a:xfrm>
          <a:prstGeom prst="ellipse">
            <a:avLst/>
          </a:prstGeom>
          <a:solidFill>
            <a:srgbClr val="FEBC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4864608" y="2386584"/>
            <a:ext cx="91440" cy="91440"/>
          </a:xfrm>
          <a:prstGeom prst="ellipse">
            <a:avLst/>
          </a:prstGeom>
          <a:solidFill>
            <a:srgbClr val="28C8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1" name="Picture 20" descr="04-user-seoyeon-session-new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9120" y="2560320"/>
            <a:ext cx="3401568" cy="2125980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4352544" y="4869180"/>
            <a:ext cx="3511296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FFFFFF"/>
                </a:solidFill>
                <a:latin typeface="Malgun Gothic"/>
              </a:rPr>
              <a:t>새 세션 만들기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352544" y="5207508"/>
            <a:ext cx="3511296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250" b="0">
                <a:solidFill>
                  <a:srgbClr val="9AA6CF"/>
                </a:solidFill>
                <a:latin typeface="Malgun Gothic"/>
              </a:rPr>
              <a:t>오퍼링·티어·이미지 선택 + 예상 크레딧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8028432" y="2286000"/>
            <a:ext cx="3511296" cy="2491740"/>
          </a:xfrm>
          <a:prstGeom prst="roundRect">
            <a:avLst/>
          </a:prstGeom>
          <a:solidFill>
            <a:srgbClr val="161E3D"/>
          </a:solidFill>
          <a:ln w="15875">
            <a:solidFill>
              <a:srgbClr val="2630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8055864" y="2313432"/>
            <a:ext cx="3456432" cy="274320"/>
          </a:xfrm>
          <a:prstGeom prst="rect">
            <a:avLst/>
          </a:prstGeom>
          <a:solidFill>
            <a:srgbClr val="1219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>
            <a:off x="8193024" y="2386584"/>
            <a:ext cx="91440" cy="91440"/>
          </a:xfrm>
          <a:prstGeom prst="ellipse">
            <a:avLst/>
          </a:prstGeom>
          <a:solidFill>
            <a:srgbClr val="FF5F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Oval 26"/>
          <p:cNvSpPr/>
          <p:nvPr/>
        </p:nvSpPr>
        <p:spPr>
          <a:xfrm>
            <a:off x="8375904" y="2386584"/>
            <a:ext cx="91440" cy="91440"/>
          </a:xfrm>
          <a:prstGeom prst="ellipse">
            <a:avLst/>
          </a:prstGeom>
          <a:solidFill>
            <a:srgbClr val="FEBC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Oval 27"/>
          <p:cNvSpPr/>
          <p:nvPr/>
        </p:nvSpPr>
        <p:spPr>
          <a:xfrm>
            <a:off x="8558784" y="2386584"/>
            <a:ext cx="91440" cy="91440"/>
          </a:xfrm>
          <a:prstGeom prst="ellipse">
            <a:avLst/>
          </a:prstGeom>
          <a:solidFill>
            <a:srgbClr val="28C8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9" name="Picture 28" descr="06-user-seoyeon-session-connec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83296" y="2560320"/>
            <a:ext cx="3401568" cy="2125980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8046720" y="4869180"/>
            <a:ext cx="3511296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FFFFFF"/>
                </a:solidFill>
                <a:latin typeface="Malgun Gothic"/>
              </a:rPr>
              <a:t>접속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046720" y="5207508"/>
            <a:ext cx="3511296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250" b="0">
                <a:solidFill>
                  <a:srgbClr val="9AA6CF"/>
                </a:solidFill>
                <a:latin typeface="Malgun Gothic"/>
              </a:rPr>
              <a:t>VSCode·Jupyter·터미널 1회용 링크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0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6C8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457200"/>
            <a:ext cx="109728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6C8CFF"/>
                </a:solidFill>
                <a:latin typeface="Malgun Gothic"/>
              </a:rPr>
              <a:t>아키텍처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777240"/>
            <a:ext cx="11064240" cy="8686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FFFFFF"/>
                </a:solidFill>
                <a:latin typeface="Malgun Gothic"/>
              </a:rPr>
              <a:t>제어 영역 · 실행 영역 분리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6455664"/>
            <a:ext cx="100584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000" b="0">
                <a:solidFill>
                  <a:srgbClr val="9AA6CF"/>
                </a:solidFill>
                <a:latin typeface="Malgun Gothic"/>
              </a:rPr>
              <a:t>GShare · 쿠버네티스 GPU 공유 플랫폼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691640"/>
            <a:ext cx="109728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9AA6CF"/>
                </a:solidFill>
                <a:latin typeface="Malgun Gothic"/>
              </a:rPr>
              <a:t>돈·상태 결정은 제어 영역이 책임지고, 실제 쿠버네티스 실행은 클러스터별 operator가 맡습니다.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2331720"/>
            <a:ext cx="8229600" cy="841248"/>
          </a:xfrm>
          <a:prstGeom prst="roundRect">
            <a:avLst/>
          </a:prstGeom>
          <a:solidFill>
            <a:srgbClr val="161E3D"/>
          </a:solidFill>
          <a:ln w="19050">
            <a:solidFill>
              <a:srgbClr val="6C8C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640080" y="2331720"/>
            <a:ext cx="109728" cy="841248"/>
          </a:xfrm>
          <a:prstGeom prst="rect">
            <a:avLst/>
          </a:prstGeom>
          <a:solidFill>
            <a:srgbClr val="6C8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14400" y="2423160"/>
            <a:ext cx="786384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Malgun Gothic"/>
              </a:rPr>
              <a:t>콘솔  (frontend · React SPA)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14400" y="2788920"/>
            <a:ext cx="786384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250" b="0">
                <a:solidFill>
                  <a:srgbClr val="9AA6CF"/>
                </a:solidFill>
                <a:latin typeface="Malgun Gothic"/>
              </a:rPr>
              <a:t>사용자·관리자 화면 (REST/SSE)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0080" y="3154680"/>
            <a:ext cx="8229600" cy="2011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spcAft>
                <a:spcPts val="600"/>
              </a:spcAft>
            </a:pPr>
            <a:r>
              <a:rPr sz="1300" b="1">
                <a:solidFill>
                  <a:srgbClr val="6C8CFF"/>
                </a:solidFill>
                <a:latin typeface="Malgun Gothic"/>
              </a:rPr>
              <a:t>▼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3355848"/>
            <a:ext cx="8229600" cy="841248"/>
          </a:xfrm>
          <a:prstGeom prst="roundRect">
            <a:avLst/>
          </a:prstGeom>
          <a:solidFill>
            <a:srgbClr val="161E3D"/>
          </a:solidFill>
          <a:ln w="19050">
            <a:solidFill>
              <a:srgbClr val="37E0C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640080" y="3355848"/>
            <a:ext cx="109728" cy="841248"/>
          </a:xfrm>
          <a:prstGeom prst="rect">
            <a:avLst/>
          </a:prstGeom>
          <a:solidFill>
            <a:srgbClr val="37E0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914400" y="3447288"/>
            <a:ext cx="786384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Malgun Gothic"/>
              </a:rPr>
              <a:t>제어 영역  (backend · FastAPI)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14400" y="3813048"/>
            <a:ext cx="786384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250" b="0">
                <a:solidFill>
                  <a:srgbClr val="9AA6CF"/>
                </a:solidFill>
                <a:latin typeface="Malgun Gothic"/>
              </a:rPr>
              <a:t>gshare-api: 인증·권한·허용검사·CRUD · gshare-worker: 과금·예산 롤업·대기열·리필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0080" y="4178808"/>
            <a:ext cx="8229600" cy="2011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spcAft>
                <a:spcPts val="600"/>
              </a:spcAft>
            </a:pPr>
            <a:r>
              <a:rPr sz="1300" b="1">
                <a:solidFill>
                  <a:srgbClr val="37E0C8"/>
                </a:solidFill>
                <a:latin typeface="Malgun Gothic"/>
              </a:rPr>
              <a:t>▼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40080" y="4379976"/>
            <a:ext cx="8229600" cy="841248"/>
          </a:xfrm>
          <a:prstGeom prst="roundRect">
            <a:avLst/>
          </a:prstGeom>
          <a:solidFill>
            <a:srgbClr val="161E3D"/>
          </a:solidFill>
          <a:ln w="19050">
            <a:solidFill>
              <a:srgbClr val="FFB86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640080" y="4379976"/>
            <a:ext cx="109728" cy="841248"/>
          </a:xfrm>
          <a:prstGeom prst="rect">
            <a:avLst/>
          </a:prstGeom>
          <a:solidFill>
            <a:srgbClr val="FFB8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14400" y="4471416"/>
            <a:ext cx="786384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Malgun Gothic"/>
              </a:rPr>
              <a:t>operator  (Go · 클러스터별)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14400" y="4837176"/>
            <a:ext cx="786384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250" b="0">
                <a:solidFill>
                  <a:srgbClr val="9AA6CF"/>
                </a:solidFill>
                <a:latin typeface="Malgun Gothic"/>
              </a:rPr>
              <a:t>GShareSession CR → Pod·Service·Ingress 생성 (gshare-sessions ns)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40080" y="5202936"/>
            <a:ext cx="8229600" cy="2011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spcAft>
                <a:spcPts val="600"/>
              </a:spcAft>
            </a:pPr>
            <a:r>
              <a:rPr sz="1300" b="1">
                <a:solidFill>
                  <a:srgbClr val="FFB86B"/>
                </a:solidFill>
                <a:latin typeface="Malgun Gothic"/>
              </a:rPr>
              <a:t>▼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40080" y="5404104"/>
            <a:ext cx="8229600" cy="841248"/>
          </a:xfrm>
          <a:prstGeom prst="roundRect">
            <a:avLst/>
          </a:prstGeom>
          <a:solidFill>
            <a:srgbClr val="161E3D"/>
          </a:solidFill>
          <a:ln w="19050">
            <a:solidFill>
              <a:srgbClr val="FF7A9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640080" y="5404104"/>
            <a:ext cx="109728" cy="841248"/>
          </a:xfrm>
          <a:prstGeom prst="rect">
            <a:avLst/>
          </a:prstGeom>
          <a:solidFill>
            <a:srgbClr val="FF7A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914400" y="5495544"/>
            <a:ext cx="786384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Malgun Gothic"/>
              </a:rPr>
              <a:t>HAMi + GPU 노드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14400" y="5861304"/>
            <a:ext cx="786384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250" b="0">
                <a:solidFill>
                  <a:srgbClr val="9AA6CF"/>
                </a:solidFill>
                <a:latin typeface="Malgun Gothic"/>
              </a:rPr>
              <a:t>실제 GPU 분할(gpumem/gpucores) · 전용 풀카드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9144000" y="2331720"/>
            <a:ext cx="2377440" cy="1828800"/>
          </a:xfrm>
          <a:prstGeom prst="roundRect">
            <a:avLst/>
          </a:prstGeom>
          <a:solidFill>
            <a:srgbClr val="121933"/>
          </a:solidFill>
          <a:ln w="15875">
            <a:solidFill>
              <a:srgbClr val="2630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9326880" y="2468880"/>
            <a:ext cx="2103120" cy="1645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1400" b="1">
                <a:solidFill>
                  <a:srgbClr val="37E0C8"/>
                </a:solidFill>
                <a:latin typeface="Malgun Gothic"/>
              </a:rPr>
              <a:t>상태 저장소</a:t>
            </a:r>
          </a:p>
          <a:p>
            <a:pPr algn="l">
              <a:spcAft>
                <a:spcPts val="300"/>
              </a:spcAft>
            </a:pPr>
            <a:r>
              <a:rPr sz="1500" b="1">
                <a:solidFill>
                  <a:srgbClr val="FFFFFF"/>
                </a:solidFill>
                <a:latin typeface="Malgun Gothic"/>
              </a:rPr>
              <a:t>postgres</a:t>
            </a:r>
          </a:p>
          <a:p>
            <a:pPr algn="l">
              <a:spcAft>
                <a:spcPts val="300"/>
              </a:spcAft>
            </a:pPr>
            <a:r>
              <a:rPr sz="1200" b="0">
                <a:solidFill>
                  <a:srgbClr val="9AA6CF"/>
                </a:solidFill>
                <a:latin typeface="Malgun Gothic"/>
              </a:rPr>
              <a:t>상태 · 원장(ledger)</a:t>
            </a:r>
          </a:p>
          <a:p>
            <a:pPr algn="l">
              <a:spcAft>
                <a:spcPts val="300"/>
              </a:spcAft>
            </a:pPr>
            <a:r>
              <a:rPr sz="1500" b="1">
                <a:solidFill>
                  <a:srgbClr val="FFFFFF"/>
                </a:solidFill>
                <a:latin typeface="Malgun Gothic"/>
              </a:rPr>
              <a:t>redis</a:t>
            </a:r>
          </a:p>
          <a:p>
            <a:pPr algn="l">
              <a:spcAft>
                <a:spcPts val="300"/>
              </a:spcAft>
            </a:pPr>
            <a:r>
              <a:rPr sz="1200" b="0">
                <a:solidFill>
                  <a:srgbClr val="9AA6CF"/>
                </a:solidFill>
                <a:latin typeface="Malgun Gothic"/>
              </a:rPr>
              <a:t>큐 · 토큰 · 락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9144000" y="4343400"/>
            <a:ext cx="2377440" cy="1417320"/>
          </a:xfrm>
          <a:prstGeom prst="roundRect">
            <a:avLst/>
          </a:prstGeom>
          <a:solidFill>
            <a:srgbClr val="121933"/>
          </a:solidFill>
          <a:ln w="15875">
            <a:solidFill>
              <a:srgbClr val="2630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9326880" y="4480560"/>
            <a:ext cx="2103120" cy="11887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1400" b="1">
                <a:solidFill>
                  <a:srgbClr val="FFB86B"/>
                </a:solidFill>
                <a:latin typeface="Malgun Gothic"/>
              </a:rPr>
              <a:t>멀티 클러스터</a:t>
            </a:r>
          </a:p>
          <a:p>
            <a:pPr algn="l">
              <a:spcAft>
                <a:spcPts val="300"/>
              </a:spcAft>
            </a:pPr>
            <a:r>
              <a:rPr sz="1300" b="0">
                <a:solidFill>
                  <a:srgbClr val="9AA6CF"/>
                </a:solidFill>
                <a:latin typeface="Malgun Gothic"/>
              </a:rPr>
              <a:t>제어 영역이 kubeconfig로 외부 GPU 클러스터에도 세션을 적용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0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37E0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457200"/>
            <a:ext cx="109728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37E0C8"/>
                </a:solidFill>
                <a:latin typeface="Malgun Gothic"/>
              </a:rPr>
              <a:t>역할 기반 운영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777240"/>
            <a:ext cx="11064240" cy="8686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FFFFFF"/>
                </a:solidFill>
                <a:latin typeface="Malgun Gothic"/>
              </a:rPr>
              <a:t>전사부터 개인까지, 범위에 맞게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6455664"/>
            <a:ext cx="100584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000" b="0">
                <a:solidFill>
                  <a:srgbClr val="9AA6CF"/>
                </a:solidFill>
                <a:latin typeface="Malgun Gothic"/>
              </a:rPr>
              <a:t>GShare · 쿠버네티스 GPU 공유 플랫폼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691640"/>
            <a:ext cx="109728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9AA6CF"/>
                </a:solidFill>
                <a:latin typeface="Malgun Gothic"/>
              </a:rPr>
              <a:t>하나의 콘솔에서 역할 범위에 따라 메뉴와 데이터가 제한됩니다.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2240280"/>
            <a:ext cx="2103120" cy="78638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37E0C8"/>
                </a:solidFill>
                <a:latin typeface="Malgun Gothic"/>
              </a:rPr>
              <a:t>역할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017520" y="2240280"/>
            <a:ext cx="1828800" cy="78638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37E0C8"/>
                </a:solidFill>
                <a:latin typeface="Malgun Gothic"/>
              </a:rPr>
              <a:t>범위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937760" y="2240280"/>
            <a:ext cx="6400800" cy="78638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37E0C8"/>
                </a:solidFill>
                <a:latin typeface="Malgun Gothic"/>
              </a:rPr>
              <a:t>할 수 있는 일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3008376"/>
            <a:ext cx="10881360" cy="19050"/>
          </a:xfrm>
          <a:prstGeom prst="rect">
            <a:avLst/>
          </a:prstGeom>
          <a:solidFill>
            <a:srgbClr val="2630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640080" y="2743200"/>
            <a:ext cx="91440" cy="676656"/>
          </a:xfrm>
          <a:prstGeom prst="rect">
            <a:avLst/>
          </a:prstGeom>
          <a:solidFill>
            <a:srgbClr val="6C8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68680" y="2743200"/>
            <a:ext cx="2103120" cy="78638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Malgun Gothic"/>
              </a:rPr>
              <a:t>슈퍼관리자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017520" y="2743200"/>
            <a:ext cx="1828800" cy="78638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9AA6CF"/>
                </a:solidFill>
                <a:latin typeface="Malgun Gothic"/>
              </a:rPr>
              <a:t>전사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937760" y="2743200"/>
            <a:ext cx="6400800" cy="78638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DDE3F7"/>
                </a:solidFill>
                <a:latin typeface="Malgun Gothic"/>
              </a:rPr>
              <a:t>조직·오퍼링·정책·클러스터·노드·이미지 관리, 크레딧 충전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40080" y="3529584"/>
            <a:ext cx="10881360" cy="12700"/>
          </a:xfrm>
          <a:prstGeom prst="rect">
            <a:avLst/>
          </a:prstGeom>
          <a:solidFill>
            <a:srgbClr val="2630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640080" y="3529584"/>
            <a:ext cx="91440" cy="676656"/>
          </a:xfrm>
          <a:prstGeom prst="rect">
            <a:avLst/>
          </a:prstGeom>
          <a:solidFill>
            <a:srgbClr val="37E0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68680" y="3529584"/>
            <a:ext cx="2103120" cy="78638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Malgun Gothic"/>
              </a:rPr>
              <a:t>조직관리자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017520" y="3529584"/>
            <a:ext cx="1828800" cy="78638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9AA6CF"/>
                </a:solidFill>
                <a:latin typeface="Malgun Gothic"/>
              </a:rPr>
              <a:t>자기 조직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937760" y="3529584"/>
            <a:ext cx="6400800" cy="78638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DDE3F7"/>
                </a:solidFill>
                <a:latin typeface="Malgun Gothic"/>
              </a:rPr>
              <a:t>부서·사용자 관리, 조직→부서 예산 배분, 조직 세션 관제·감사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40080" y="4315968"/>
            <a:ext cx="10881360" cy="12700"/>
          </a:xfrm>
          <a:prstGeom prst="rect">
            <a:avLst/>
          </a:prstGeom>
          <a:solidFill>
            <a:srgbClr val="2630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640080" y="4315968"/>
            <a:ext cx="91440" cy="676656"/>
          </a:xfrm>
          <a:prstGeom prst="rect">
            <a:avLst/>
          </a:prstGeom>
          <a:solidFill>
            <a:srgbClr val="FFB8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68680" y="4315968"/>
            <a:ext cx="2103120" cy="78638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Malgun Gothic"/>
              </a:rPr>
              <a:t>부서관리자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017520" y="4315968"/>
            <a:ext cx="1828800" cy="78638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9AA6CF"/>
                </a:solidFill>
                <a:latin typeface="Malgun Gothic"/>
              </a:rPr>
              <a:t>자기 부서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937760" y="4315968"/>
            <a:ext cx="6400800" cy="78638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DDE3F7"/>
                </a:solidFill>
                <a:latin typeface="Malgun Gothic"/>
              </a:rPr>
              <a:t>부서원 관리, 부서→개인 배분, 부서 세션 관제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40080" y="5102352"/>
            <a:ext cx="10881360" cy="12700"/>
          </a:xfrm>
          <a:prstGeom prst="rect">
            <a:avLst/>
          </a:prstGeom>
          <a:solidFill>
            <a:srgbClr val="2630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640080" y="5102352"/>
            <a:ext cx="91440" cy="676656"/>
          </a:xfrm>
          <a:prstGeom prst="rect">
            <a:avLst/>
          </a:prstGeom>
          <a:solidFill>
            <a:srgbClr val="FF7A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868680" y="5102352"/>
            <a:ext cx="2103120" cy="78638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Malgun Gothic"/>
              </a:rPr>
              <a:t>일반 사용자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017520" y="5102352"/>
            <a:ext cx="1828800" cy="78638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9AA6CF"/>
                </a:solidFill>
                <a:latin typeface="Malgun Gothic"/>
              </a:rPr>
              <a:t>본인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937760" y="5102352"/>
            <a:ext cx="6400800" cy="78638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DDE3F7"/>
                </a:solidFill>
                <a:latin typeface="Malgun Gothic"/>
              </a:rPr>
              <a:t>세션 생성·접속, 지갑·크레딧 요청, 볼륨·스냅샷</a:t>
            </a:r>
          </a:p>
        </p:txBody>
      </p:sp>
      <p:sp>
        <p:nvSpPr>
          <p:cNvPr id="31" name="Rectangle 30"/>
          <p:cNvSpPr/>
          <p:nvPr/>
        </p:nvSpPr>
        <p:spPr>
          <a:xfrm>
            <a:off x="640080" y="5888736"/>
            <a:ext cx="10881360" cy="12700"/>
          </a:xfrm>
          <a:prstGeom prst="rect">
            <a:avLst/>
          </a:prstGeom>
          <a:solidFill>
            <a:srgbClr val="2630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0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6C8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457200"/>
            <a:ext cx="109728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6C8CFF"/>
                </a:solidFill>
                <a:latin typeface="Malgun Gothic"/>
              </a:rPr>
              <a:t>데모 · 관리자 콘솔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777240"/>
            <a:ext cx="11064240" cy="8686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FFFFFF"/>
                </a:solidFill>
                <a:latin typeface="Malgun Gothic"/>
              </a:rPr>
              <a:t>실제 콘솔 — 관리자 화면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6455664"/>
            <a:ext cx="100584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000" b="0">
                <a:solidFill>
                  <a:srgbClr val="9AA6CF"/>
                </a:solidFill>
                <a:latin typeface="Malgun Gothic"/>
              </a:rPr>
              <a:t>GShare · 쿠버네티스 GPU 공유 플랫폼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645920"/>
            <a:ext cx="109728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9AA6CF"/>
                </a:solidFill>
                <a:latin typeface="Malgun Gothic"/>
              </a:rPr>
              <a:t>클러스터 가동률·세션·크레딧을 하나의 콘솔에서 관제·배분.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2286000"/>
            <a:ext cx="3511296" cy="2491740"/>
          </a:xfrm>
          <a:prstGeom prst="roundRect">
            <a:avLst/>
          </a:prstGeom>
          <a:solidFill>
            <a:srgbClr val="161E3D"/>
          </a:solidFill>
          <a:ln w="15875">
            <a:solidFill>
              <a:srgbClr val="2630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667512" y="2313432"/>
            <a:ext cx="3456432" cy="274320"/>
          </a:xfrm>
          <a:prstGeom prst="rect">
            <a:avLst/>
          </a:prstGeom>
          <a:solidFill>
            <a:srgbClr val="1219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804672" y="2386584"/>
            <a:ext cx="91440" cy="91440"/>
          </a:xfrm>
          <a:prstGeom prst="ellipse">
            <a:avLst/>
          </a:prstGeom>
          <a:solidFill>
            <a:srgbClr val="FF5F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987552" y="2386584"/>
            <a:ext cx="91440" cy="91440"/>
          </a:xfrm>
          <a:prstGeom prst="ellipse">
            <a:avLst/>
          </a:prstGeom>
          <a:solidFill>
            <a:srgbClr val="FEBC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1170432" y="2386584"/>
            <a:ext cx="91440" cy="91440"/>
          </a:xfrm>
          <a:prstGeom prst="ellipse">
            <a:avLst/>
          </a:prstGeom>
          <a:solidFill>
            <a:srgbClr val="28C8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3" name="Picture 12" descr="16-superadmin-admin-dashboar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4944" y="2560320"/>
            <a:ext cx="3401568" cy="212598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58368" y="4869180"/>
            <a:ext cx="3511296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FFFFFF"/>
                </a:solidFill>
                <a:latin typeface="Malgun Gothic"/>
              </a:rPr>
              <a:t>관리자 대시보드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58368" y="5207508"/>
            <a:ext cx="3511296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250" b="0">
                <a:solidFill>
                  <a:srgbClr val="9AA6CF"/>
                </a:solidFill>
                <a:latin typeface="Malgun Gothic"/>
              </a:rPr>
              <a:t>가동률·VRAM 적재율·헬스 경보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334256" y="2286000"/>
            <a:ext cx="3511296" cy="2491740"/>
          </a:xfrm>
          <a:prstGeom prst="roundRect">
            <a:avLst/>
          </a:prstGeom>
          <a:solidFill>
            <a:srgbClr val="161E3D"/>
          </a:solidFill>
          <a:ln w="15875">
            <a:solidFill>
              <a:srgbClr val="2630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4361688" y="2313432"/>
            <a:ext cx="3456432" cy="274320"/>
          </a:xfrm>
          <a:prstGeom prst="rect">
            <a:avLst/>
          </a:prstGeom>
          <a:solidFill>
            <a:srgbClr val="1219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4498848" y="2386584"/>
            <a:ext cx="91440" cy="91440"/>
          </a:xfrm>
          <a:prstGeom prst="ellipse">
            <a:avLst/>
          </a:prstGeom>
          <a:solidFill>
            <a:srgbClr val="FF5F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4681728" y="2386584"/>
            <a:ext cx="91440" cy="91440"/>
          </a:xfrm>
          <a:prstGeom prst="ellipse">
            <a:avLst/>
          </a:prstGeom>
          <a:solidFill>
            <a:srgbClr val="FEBC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4864608" y="2386584"/>
            <a:ext cx="91440" cy="91440"/>
          </a:xfrm>
          <a:prstGeom prst="ellipse">
            <a:avLst/>
          </a:prstGeom>
          <a:solidFill>
            <a:srgbClr val="28C8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1" name="Picture 20" descr="35-superadmin-admin-monito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9120" y="2560320"/>
            <a:ext cx="3401568" cy="2125980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4352544" y="4869180"/>
            <a:ext cx="3511296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FFFFFF"/>
                </a:solidFill>
                <a:latin typeface="Malgun Gothic"/>
              </a:rPr>
              <a:t>세션 관제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352544" y="5207508"/>
            <a:ext cx="3511296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250" b="0">
                <a:solidFill>
                  <a:srgbClr val="9AA6CF"/>
                </a:solidFill>
                <a:latin typeface="Malgun Gothic"/>
              </a:rPr>
              <a:t>전체 세션·대기열 실시간(LIVE SSE)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8028432" y="2286000"/>
            <a:ext cx="3511296" cy="2491740"/>
          </a:xfrm>
          <a:prstGeom prst="roundRect">
            <a:avLst/>
          </a:prstGeom>
          <a:solidFill>
            <a:srgbClr val="161E3D"/>
          </a:solidFill>
          <a:ln w="15875">
            <a:solidFill>
              <a:srgbClr val="2630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8055864" y="2313432"/>
            <a:ext cx="3456432" cy="274320"/>
          </a:xfrm>
          <a:prstGeom prst="rect">
            <a:avLst/>
          </a:prstGeom>
          <a:solidFill>
            <a:srgbClr val="1219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>
            <a:off x="8193024" y="2386584"/>
            <a:ext cx="91440" cy="91440"/>
          </a:xfrm>
          <a:prstGeom prst="ellipse">
            <a:avLst/>
          </a:prstGeom>
          <a:solidFill>
            <a:srgbClr val="FF5F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Oval 26"/>
          <p:cNvSpPr/>
          <p:nvPr/>
        </p:nvSpPr>
        <p:spPr>
          <a:xfrm>
            <a:off x="8375904" y="2386584"/>
            <a:ext cx="91440" cy="91440"/>
          </a:xfrm>
          <a:prstGeom prst="ellipse">
            <a:avLst/>
          </a:prstGeom>
          <a:solidFill>
            <a:srgbClr val="FEBC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Oval 27"/>
          <p:cNvSpPr/>
          <p:nvPr/>
        </p:nvSpPr>
        <p:spPr>
          <a:xfrm>
            <a:off x="8558784" y="2386584"/>
            <a:ext cx="91440" cy="91440"/>
          </a:xfrm>
          <a:prstGeom prst="ellipse">
            <a:avLst/>
          </a:prstGeom>
          <a:solidFill>
            <a:srgbClr val="28C8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9" name="Picture 28" descr="34-superadmin-admin-allocations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83296" y="2560320"/>
            <a:ext cx="3401568" cy="2125980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8046720" y="4869180"/>
            <a:ext cx="3511296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FFFFFF"/>
                </a:solidFill>
                <a:latin typeface="Malgun Gothic"/>
              </a:rPr>
              <a:t>크레딧 배분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046720" y="5207508"/>
            <a:ext cx="3511296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250" b="0">
                <a:solidFill>
                  <a:srgbClr val="9AA6CF"/>
                </a:solidFill>
                <a:latin typeface="Malgun Gothic"/>
              </a:rPr>
              <a:t>시스템→조직→부서 배분·월 리필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0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FFB8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457200"/>
            <a:ext cx="109728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FFB86B"/>
                </a:solidFill>
                <a:latin typeface="Malgun Gothic"/>
              </a:rPr>
              <a:t>크레딧 · 과금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777240"/>
            <a:ext cx="11064240" cy="8686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FFFFFF"/>
                </a:solidFill>
                <a:latin typeface="Malgun Gothic"/>
              </a:rPr>
              <a:t>계층 크레딧으로 비용을 통제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6455664"/>
            <a:ext cx="100584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000" b="0">
                <a:solidFill>
                  <a:srgbClr val="9AA6CF"/>
                </a:solidFill>
                <a:latin typeface="Malgun Gothic"/>
              </a:rPr>
              <a:t>GShare · 쿠버네티스 GPU 공유 플랫폼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691640"/>
            <a:ext cx="109728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9AA6CF"/>
                </a:solidFill>
                <a:latin typeface="Malgun Gothic"/>
              </a:rPr>
              <a:t>크레딧은 위에서 아래로 배분되고, 과금은 점유한 만큼 본인 지갑에서 차감됩니다.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2468880"/>
            <a:ext cx="2468880" cy="1463040"/>
          </a:xfrm>
          <a:prstGeom prst="roundRect">
            <a:avLst/>
          </a:prstGeom>
          <a:solidFill>
            <a:srgbClr val="161E3D"/>
          </a:solidFill>
          <a:ln w="19050">
            <a:solidFill>
              <a:srgbClr val="6C8C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0080" y="2743200"/>
            <a:ext cx="246888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spcAft>
                <a:spcPts val="600"/>
              </a:spcAft>
            </a:pPr>
            <a:r>
              <a:rPr sz="2200" b="1">
                <a:solidFill>
                  <a:srgbClr val="6C8CFF"/>
                </a:solidFill>
                <a:latin typeface="Malgun Gothic"/>
              </a:rPr>
              <a:t>시스템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3337560"/>
            <a:ext cx="246888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spcAft>
                <a:spcPts val="600"/>
              </a:spcAft>
            </a:pPr>
            <a:r>
              <a:rPr sz="1300" b="0">
                <a:solidFill>
                  <a:srgbClr val="9AA6CF"/>
                </a:solidFill>
                <a:latin typeface="Malgun Gothic"/>
              </a:rPr>
              <a:t>슈퍼관리자가 충전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2384" y="2880360"/>
            <a:ext cx="310896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spcAft>
                <a:spcPts val="600"/>
              </a:spcAft>
            </a:pPr>
            <a:r>
              <a:rPr sz="3200" b="1">
                <a:solidFill>
                  <a:srgbClr val="6C8CFF"/>
                </a:solidFill>
                <a:latin typeface="Malgun Gothic"/>
              </a:rPr>
              <a:t>›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3310128" y="2468880"/>
            <a:ext cx="2468880" cy="1463040"/>
          </a:xfrm>
          <a:prstGeom prst="roundRect">
            <a:avLst/>
          </a:prstGeom>
          <a:solidFill>
            <a:srgbClr val="161E3D"/>
          </a:solidFill>
          <a:ln w="19050">
            <a:solidFill>
              <a:srgbClr val="37E0C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3310128" y="2743200"/>
            <a:ext cx="246888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spcAft>
                <a:spcPts val="600"/>
              </a:spcAft>
            </a:pPr>
            <a:r>
              <a:rPr sz="2200" b="1">
                <a:solidFill>
                  <a:srgbClr val="37E0C8"/>
                </a:solidFill>
                <a:latin typeface="Malgun Gothic"/>
              </a:rPr>
              <a:t>조직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310128" y="3337560"/>
            <a:ext cx="246888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spcAft>
                <a:spcPts val="600"/>
              </a:spcAft>
            </a:pPr>
            <a:r>
              <a:rPr sz="1300" b="0">
                <a:solidFill>
                  <a:srgbClr val="9AA6CF"/>
                </a:solidFill>
                <a:latin typeface="Malgun Gothic"/>
              </a:rPr>
              <a:t>조직 예산 한도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742432" y="2880360"/>
            <a:ext cx="310896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spcAft>
                <a:spcPts val="600"/>
              </a:spcAft>
            </a:pPr>
            <a:r>
              <a:rPr sz="3200" b="1">
                <a:solidFill>
                  <a:srgbClr val="37E0C8"/>
                </a:solidFill>
                <a:latin typeface="Malgun Gothic"/>
              </a:rPr>
              <a:t>›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980176" y="2468880"/>
            <a:ext cx="2468880" cy="1463040"/>
          </a:xfrm>
          <a:prstGeom prst="roundRect">
            <a:avLst/>
          </a:prstGeom>
          <a:solidFill>
            <a:srgbClr val="161E3D"/>
          </a:solidFill>
          <a:ln w="19050">
            <a:solidFill>
              <a:srgbClr val="FFB86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980176" y="2743200"/>
            <a:ext cx="246888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spcAft>
                <a:spcPts val="600"/>
              </a:spcAft>
            </a:pPr>
            <a:r>
              <a:rPr sz="2200" b="1">
                <a:solidFill>
                  <a:srgbClr val="FFB86B"/>
                </a:solidFill>
                <a:latin typeface="Malgun Gothic"/>
              </a:rPr>
              <a:t>부서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980176" y="3337560"/>
            <a:ext cx="246888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spcAft>
                <a:spcPts val="600"/>
              </a:spcAft>
            </a:pPr>
            <a:r>
              <a:rPr sz="1300" b="0">
                <a:solidFill>
                  <a:srgbClr val="9AA6CF"/>
                </a:solidFill>
                <a:latin typeface="Malgun Gothic"/>
              </a:rPr>
              <a:t>부서 예산 한도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412480" y="2880360"/>
            <a:ext cx="310896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spcAft>
                <a:spcPts val="600"/>
              </a:spcAft>
            </a:pPr>
            <a:r>
              <a:rPr sz="3200" b="1">
                <a:solidFill>
                  <a:srgbClr val="FFB86B"/>
                </a:solidFill>
                <a:latin typeface="Malgun Gothic"/>
              </a:rPr>
              <a:t>›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650224" y="2468880"/>
            <a:ext cx="2468880" cy="1463040"/>
          </a:xfrm>
          <a:prstGeom prst="roundRect">
            <a:avLst/>
          </a:prstGeom>
          <a:solidFill>
            <a:srgbClr val="161E3D"/>
          </a:solidFill>
          <a:ln w="19050">
            <a:solidFill>
              <a:srgbClr val="FF7A9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650224" y="2743200"/>
            <a:ext cx="246888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spcAft>
                <a:spcPts val="600"/>
              </a:spcAft>
            </a:pPr>
            <a:r>
              <a:rPr sz="2200" b="1">
                <a:solidFill>
                  <a:srgbClr val="FF7A9C"/>
                </a:solidFill>
                <a:latin typeface="Malgun Gothic"/>
              </a:rPr>
              <a:t>개인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650224" y="3337560"/>
            <a:ext cx="246888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spcAft>
                <a:spcPts val="600"/>
              </a:spcAft>
            </a:pPr>
            <a:r>
              <a:rPr sz="1300" b="0">
                <a:solidFill>
                  <a:srgbClr val="9AA6CF"/>
                </a:solidFill>
                <a:latin typeface="Malgun Gothic"/>
              </a:rPr>
              <a:t>세션이 과금되는 지갑</a:t>
            </a:r>
          </a:p>
        </p:txBody>
      </p:sp>
      <p:sp>
        <p:nvSpPr>
          <p:cNvPr id="23" name="Rectangle 22"/>
          <p:cNvSpPr/>
          <p:nvPr/>
        </p:nvSpPr>
        <p:spPr>
          <a:xfrm>
            <a:off x="640080" y="4297680"/>
            <a:ext cx="91440" cy="640080"/>
          </a:xfrm>
          <a:prstGeom prst="rect">
            <a:avLst/>
          </a:prstGeom>
          <a:solidFill>
            <a:srgbClr val="FFB8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868680" y="4297680"/>
            <a:ext cx="2743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Malgun Gothic"/>
              </a:rPr>
              <a:t>점유율 기반 과금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657600" y="4297680"/>
            <a:ext cx="786384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DDE3F7"/>
                </a:solidFill>
                <a:latin typeface="Malgun Gothic"/>
              </a:rPr>
              <a:t>running 콜백부터 세션이 점유한 자원·시간만큼 크레딧 차감 — 쓴 만큼만 비용.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40080" y="5029200"/>
            <a:ext cx="91440" cy="640080"/>
          </a:xfrm>
          <a:prstGeom prst="rect">
            <a:avLst/>
          </a:prstGeom>
          <a:solidFill>
            <a:srgbClr val="FFB8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868680" y="5029200"/>
            <a:ext cx="2743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Malgun Gothic"/>
              </a:rPr>
              <a:t>예산 게이트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657600" y="5029200"/>
            <a:ext cx="786384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DDE3F7"/>
                </a:solidFill>
                <a:latin typeface="Malgun Gothic"/>
              </a:rPr>
              <a:t>세션 생성 전 범위별 예산을 검사해 초과를 차단·경보, 월 자동 리필 지원.</a:t>
            </a:r>
          </a:p>
        </p:txBody>
      </p:sp>
      <p:sp>
        <p:nvSpPr>
          <p:cNvPr id="29" name="Rectangle 28"/>
          <p:cNvSpPr/>
          <p:nvPr/>
        </p:nvSpPr>
        <p:spPr>
          <a:xfrm>
            <a:off x="640080" y="5760720"/>
            <a:ext cx="91440" cy="640080"/>
          </a:xfrm>
          <a:prstGeom prst="rect">
            <a:avLst/>
          </a:prstGeom>
          <a:solidFill>
            <a:srgbClr val="FFB8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868680" y="5760720"/>
            <a:ext cx="2743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Malgun Gothic"/>
              </a:rPr>
              <a:t>크레딧 hold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3657600" y="5760720"/>
            <a:ext cx="786384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DDE3F7"/>
                </a:solidFill>
                <a:latin typeface="Malgun Gothic"/>
              </a:rPr>
              <a:t>기동 직전 예상 비용을 선점유(hold)해 과다 사용·중복 기동을 방지.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0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6C8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457200"/>
            <a:ext cx="109728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6C8CFF"/>
                </a:solidFill>
                <a:latin typeface="Malgun Gothic"/>
              </a:rPr>
              <a:t>도입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777240"/>
            <a:ext cx="11064240" cy="8686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FFFFFF"/>
                </a:solidFill>
                <a:latin typeface="Malgun Gothic"/>
              </a:rPr>
              <a:t>5분 데모부터 멀티 클러스터까지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6455664"/>
            <a:ext cx="100584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000" b="0">
                <a:solidFill>
                  <a:srgbClr val="9AA6CF"/>
                </a:solidFill>
                <a:latin typeface="Malgun Gothic"/>
              </a:rPr>
              <a:t>GShare · 쿠버네티스 GPU 공유 플랫폼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2103120"/>
            <a:ext cx="3511296" cy="3108960"/>
          </a:xfrm>
          <a:prstGeom prst="roundRect">
            <a:avLst/>
          </a:prstGeom>
          <a:solidFill>
            <a:srgbClr val="161E3D"/>
          </a:solidFill>
          <a:ln w="15875">
            <a:solidFill>
              <a:srgbClr val="2630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640080" y="2103120"/>
            <a:ext cx="3511296" cy="128016"/>
          </a:xfrm>
          <a:prstGeom prst="rect">
            <a:avLst/>
          </a:prstGeom>
          <a:solidFill>
            <a:srgbClr val="6C8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14400" y="2514600"/>
            <a:ext cx="2962656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1">
                <a:solidFill>
                  <a:srgbClr val="6C8CFF"/>
                </a:solidFill>
                <a:latin typeface="Malgun Gothic"/>
              </a:rPr>
              <a:t>5분 데모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3063240"/>
            <a:ext cx="2962656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FFFFFF"/>
                </a:solidFill>
                <a:latin typeface="Malgun Gothic"/>
              </a:rPr>
              <a:t>Docker Compose</a:t>
            </a:r>
          </a:p>
        </p:txBody>
      </p:sp>
      <p:sp>
        <p:nvSpPr>
          <p:cNvPr id="11" name="Rectangle 10"/>
          <p:cNvSpPr/>
          <p:nvPr/>
        </p:nvSpPr>
        <p:spPr>
          <a:xfrm>
            <a:off x="914400" y="3611880"/>
            <a:ext cx="2962656" cy="12700"/>
          </a:xfrm>
          <a:prstGeom prst="rect">
            <a:avLst/>
          </a:prstGeom>
          <a:solidFill>
            <a:srgbClr val="2630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914400" y="3794760"/>
            <a:ext cx="2962656" cy="12801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9AA6CF"/>
                </a:solidFill>
                <a:latin typeface="Malgun Gothic"/>
              </a:rPr>
              <a:t>제어 영역과 콘솔을 띄워 화면·흐름을 바로 체험. GPU 없이도 시연 가능.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334256" y="2103120"/>
            <a:ext cx="3511296" cy="3108960"/>
          </a:xfrm>
          <a:prstGeom prst="roundRect">
            <a:avLst/>
          </a:prstGeom>
          <a:solidFill>
            <a:srgbClr val="161E3D"/>
          </a:solidFill>
          <a:ln w="15875">
            <a:solidFill>
              <a:srgbClr val="2630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4334256" y="2103120"/>
            <a:ext cx="3511296" cy="128016"/>
          </a:xfrm>
          <a:prstGeom prst="rect">
            <a:avLst/>
          </a:prstGeom>
          <a:solidFill>
            <a:srgbClr val="37E0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608576" y="2514600"/>
            <a:ext cx="2962656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1">
                <a:solidFill>
                  <a:srgbClr val="37E0C8"/>
                </a:solidFill>
                <a:latin typeface="Malgun Gothic"/>
              </a:rPr>
              <a:t>올인원 배포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608576" y="3063240"/>
            <a:ext cx="2962656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FFFFFF"/>
                </a:solidFill>
                <a:latin typeface="Malgun Gothic"/>
              </a:rPr>
              <a:t>GPU 클러스터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608576" y="3611880"/>
            <a:ext cx="2962656" cy="12700"/>
          </a:xfrm>
          <a:prstGeom prst="rect">
            <a:avLst/>
          </a:prstGeom>
          <a:solidFill>
            <a:srgbClr val="2630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4608576" y="3794760"/>
            <a:ext cx="2962656" cy="12801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9AA6CF"/>
                </a:solidFill>
                <a:latin typeface="Malgun Gothic"/>
              </a:rPr>
              <a:t>전체 스택(콘솔·제어 영역·operator·HAMi)을 GPU 클러스터에 배포해 실제 세션을 운영.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8028432" y="2103120"/>
            <a:ext cx="3511296" cy="3108960"/>
          </a:xfrm>
          <a:prstGeom prst="roundRect">
            <a:avLst/>
          </a:prstGeom>
          <a:solidFill>
            <a:srgbClr val="161E3D"/>
          </a:solidFill>
          <a:ln w="15875">
            <a:solidFill>
              <a:srgbClr val="2630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8028432" y="2103120"/>
            <a:ext cx="3511296" cy="128016"/>
          </a:xfrm>
          <a:prstGeom prst="rect">
            <a:avLst/>
          </a:prstGeom>
          <a:solidFill>
            <a:srgbClr val="FFB8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302752" y="2514600"/>
            <a:ext cx="2962656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1">
                <a:solidFill>
                  <a:srgbClr val="FFB86B"/>
                </a:solidFill>
                <a:latin typeface="Malgun Gothic"/>
              </a:rPr>
              <a:t>멀티 클러스터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302752" y="3063240"/>
            <a:ext cx="2962656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FFFFFF"/>
                </a:solidFill>
                <a:latin typeface="Malgun Gothic"/>
              </a:rPr>
              <a:t>kubeconfig 연동</a:t>
            </a:r>
          </a:p>
        </p:txBody>
      </p:sp>
      <p:sp>
        <p:nvSpPr>
          <p:cNvPr id="23" name="Rectangle 22"/>
          <p:cNvSpPr/>
          <p:nvPr/>
        </p:nvSpPr>
        <p:spPr>
          <a:xfrm>
            <a:off x="8302752" y="3611880"/>
            <a:ext cx="2962656" cy="12700"/>
          </a:xfrm>
          <a:prstGeom prst="rect">
            <a:avLst/>
          </a:prstGeom>
          <a:solidFill>
            <a:srgbClr val="2630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8302752" y="3794760"/>
            <a:ext cx="2962656" cy="12801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9AA6CF"/>
                </a:solidFill>
                <a:latin typeface="Malgun Gothic"/>
              </a:rPr>
              <a:t>하나의 제어 영역에서 외부 GPU 클러스터들에 세션을 적용·과금·관제.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40080" y="5486400"/>
            <a:ext cx="10899648" cy="685800"/>
          </a:xfrm>
          <a:prstGeom prst="roundRect">
            <a:avLst/>
          </a:prstGeom>
          <a:solidFill>
            <a:srgbClr val="121933"/>
          </a:solidFill>
          <a:ln w="15875">
            <a:solidFill>
              <a:srgbClr val="2630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0080" y="5486400"/>
            <a:ext cx="10899648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600"/>
              </a:spcAft>
            </a:pPr>
            <a:r>
              <a:rPr sz="1500" b="1">
                <a:solidFill>
                  <a:srgbClr val="37E0C8"/>
                </a:solidFill>
                <a:latin typeface="Malgun Gothic"/>
              </a:rPr>
              <a:t>시작하기 가이드 · 사용자/관리자 매뉴얼 — github.com/boanlab/gShare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0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2971800"/>
            <a:ext cx="12191695" cy="54864"/>
          </a:xfrm>
          <a:prstGeom prst="rect">
            <a:avLst/>
          </a:prstGeom>
          <a:solidFill>
            <a:srgbClr val="37E0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1828800"/>
            <a:ext cx="10515600" cy="10972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3200" b="1">
                <a:solidFill>
                  <a:srgbClr val="FFFFFF"/>
                </a:solidFill>
                <a:latin typeface="Malgun Gothic"/>
              </a:rPr>
              <a:t>하나의 GPU 클러스터를, 조직 전체가, 통제 가능하게.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3291840"/>
            <a:ext cx="10515600" cy="10972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000" b="0">
                <a:solidFill>
                  <a:srgbClr val="6C8CFF"/>
                </a:solidFill>
                <a:latin typeface="Malgun Gothic"/>
              </a:rPr>
              <a:t>GShare — 분할·전용을 한 클러스터에서, 크레딧으로 과금하고, 유휴는 자동 회수.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5120640"/>
            <a:ext cx="1051560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9AA6CF"/>
                </a:solidFill>
                <a:latin typeface="Malgun Gothic"/>
              </a:rPr>
              <a:t>github.com/boanlab/gShare · Apache-2.0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